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348" r:id="rId3"/>
    <p:sldId id="379" r:id="rId4"/>
    <p:sldId id="380" r:id="rId5"/>
    <p:sldId id="361" r:id="rId6"/>
    <p:sldId id="362" r:id="rId7"/>
    <p:sldId id="414" r:id="rId8"/>
    <p:sldId id="415" r:id="rId9"/>
    <p:sldId id="351" r:id="rId10"/>
    <p:sldId id="404" r:id="rId11"/>
    <p:sldId id="416" r:id="rId12"/>
    <p:sldId id="298" r:id="rId13"/>
    <p:sldId id="366" r:id="rId14"/>
    <p:sldId id="424" r:id="rId15"/>
    <p:sldId id="417" r:id="rId16"/>
    <p:sldId id="332" r:id="rId17"/>
    <p:sldId id="418" r:id="rId18"/>
    <p:sldId id="419" r:id="rId19"/>
    <p:sldId id="421" r:id="rId20"/>
    <p:sldId id="403" r:id="rId21"/>
    <p:sldId id="409" r:id="rId22"/>
    <p:sldId id="412" r:id="rId23"/>
    <p:sldId id="384" r:id="rId24"/>
    <p:sldId id="385" r:id="rId25"/>
    <p:sldId id="386" r:id="rId26"/>
    <p:sldId id="389" r:id="rId27"/>
    <p:sldId id="390" r:id="rId28"/>
    <p:sldId id="391" r:id="rId29"/>
    <p:sldId id="392" r:id="rId30"/>
    <p:sldId id="393" r:id="rId31"/>
    <p:sldId id="395" r:id="rId32"/>
    <p:sldId id="396" r:id="rId33"/>
    <p:sldId id="334" r:id="rId34"/>
    <p:sldId id="422" r:id="rId35"/>
    <p:sldId id="425" r:id="rId36"/>
    <p:sldId id="423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1A4273-C213-4B86-96CD-BCCCA4358306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E69D04-7720-4222-B63A-38C21159D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803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A6DD137-23EF-4156-80D6-420754814855}" type="datetimeFigureOut">
              <a:rPr lang="ru-RU" smtClean="0"/>
              <a:pPr/>
              <a:t>05.04.2022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D0AE6B0-C726-46F5-8553-A46BDDFA2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Comic Sans MS" pitchFamily="66" charset="0"/>
              </a:rPr>
              <a:t>«Проблема </a:t>
            </a: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сознания и познания </a:t>
            </a:r>
            <a:r>
              <a:rPr lang="ru-RU" b="1" dirty="0">
                <a:solidFill>
                  <a:schemeClr val="bg1"/>
                </a:solidFill>
                <a:latin typeface="Comic Sans MS" pitchFamily="66" charset="0"/>
              </a:rPr>
              <a:t>в философии</a:t>
            </a: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».</a:t>
            </a:r>
            <a:b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Часть Первая.</a:t>
            </a:r>
            <a:r>
              <a:rPr lang="ru-RU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Comic Sans MS" pitchFamily="66" charset="0"/>
              </a:rPr>
            </a:b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840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Ø"/>
            </a:pPr>
            <a:r>
              <a:rPr lang="ru-RU" b="1" i="1" dirty="0" smtClean="0">
                <a:latin typeface="Comic Sans MS" pitchFamily="66" charset="0"/>
              </a:rPr>
              <a:t>чувственно–эмоциональный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pPr marL="457200" indent="-457200">
              <a:buFont typeface="Wingdings" pitchFamily="2" charset="2"/>
              <a:buChar char="Ø"/>
            </a:pPr>
            <a:endParaRPr lang="ru-RU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b="1" i="1" dirty="0" smtClean="0">
                <a:latin typeface="Comic Sans MS" pitchFamily="66" charset="0"/>
              </a:rPr>
              <a:t>рационально–дискурсивный 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b="1" i="1" dirty="0" smtClean="0">
                <a:latin typeface="Comic Sans MS" pitchFamily="66" charset="0"/>
              </a:rPr>
              <a:t>интуитивно–волевой.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Три уровня сознания: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Отражение</a:t>
            </a:r>
            <a:r>
              <a:rPr lang="ru-RU" dirty="0" smtClean="0">
                <a:latin typeface="Comic Sans MS" pitchFamily="66" charset="0"/>
              </a:rPr>
              <a:t> –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это элементарная форма сознания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способность живых существ воспроизводить окружающую реальность, а также свойства взаимодействующих с ними других живых существ.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itchFamily="66" charset="0"/>
              </a:rPr>
              <a:t>Ключевые </a:t>
            </a:r>
            <a:r>
              <a:rPr lang="ru-RU" b="1" dirty="0">
                <a:latin typeface="Comic Sans MS" pitchFamily="66" charset="0"/>
              </a:rPr>
              <a:t>функции </a:t>
            </a:r>
            <a:r>
              <a:rPr lang="ru-RU" b="1" dirty="0" smtClean="0">
                <a:latin typeface="Comic Sans MS" pitchFamily="66" charset="0"/>
              </a:rPr>
              <a:t>сознания: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132856"/>
            <a:ext cx="864096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Познавательная;</a:t>
            </a:r>
          </a:p>
          <a:p>
            <a:pPr marL="457200" lvl="0" indent="-457200"/>
            <a:endParaRPr lang="ru-RU" sz="2000" dirty="0" smtClean="0">
              <a:latin typeface="Comic Sans MS" pitchFamily="66" charset="0"/>
            </a:endParaRPr>
          </a:p>
          <a:p>
            <a:pPr marL="457200" lvl="0" indent="-457200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2.  Целеполагающая;</a:t>
            </a:r>
          </a:p>
          <a:p>
            <a:pPr marL="457200" lvl="0" indent="-457200">
              <a:buFont typeface="+mj-lt"/>
              <a:buAutoNum type="arabicPeriod"/>
            </a:pPr>
            <a:endParaRPr lang="ru-RU" sz="2000" dirty="0">
              <a:latin typeface="Comic Sans MS" pitchFamily="66" charset="0"/>
            </a:endParaRPr>
          </a:p>
          <a:p>
            <a:pPr marL="457200" lvl="0" indent="-457200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3.  Ценностная;</a:t>
            </a:r>
          </a:p>
          <a:p>
            <a:pPr marL="457200" lvl="0" indent="-457200">
              <a:buFont typeface="+mj-lt"/>
              <a:buAutoNum type="arabicPeriod"/>
            </a:pPr>
            <a:endParaRPr lang="ru-RU" sz="2000" dirty="0" smtClean="0">
              <a:latin typeface="Comic Sans MS" pitchFamily="66" charset="0"/>
            </a:endParaRPr>
          </a:p>
          <a:p>
            <a:pPr marL="457200" lvl="0" indent="-457200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4.  Коммуникативная;</a:t>
            </a:r>
          </a:p>
          <a:p>
            <a:pPr marL="457200" lvl="0" indent="-457200">
              <a:buFont typeface="+mj-lt"/>
              <a:buAutoNum type="arabicPeriod"/>
            </a:pPr>
            <a:endParaRPr lang="ru-RU" sz="2000" dirty="0" smtClean="0">
              <a:latin typeface="Comic Sans MS" pitchFamily="66" charset="0"/>
            </a:endParaRPr>
          </a:p>
          <a:p>
            <a:pPr marL="457200" lvl="0" indent="-457200"/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5. Управляющая 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(самоконтроль</a:t>
            </a:r>
            <a:r>
              <a:rPr lang="ru-RU" sz="2000" b="1" dirty="0" smtClean="0">
                <a:solidFill>
                  <a:srgbClr val="FF0000"/>
                </a:solidFill>
                <a:latin typeface="Comic Sans MS" pitchFamily="66" charset="0"/>
              </a:rPr>
              <a:t>).</a:t>
            </a:r>
            <a:endParaRPr lang="ru-RU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771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Comic Sans MS" pitchFamily="66" charset="0"/>
              </a:rPr>
              <a:t>Самосознание 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ru-RU" sz="2400" dirty="0" smtClean="0">
                <a:solidFill>
                  <a:schemeClr val="tx1"/>
                </a:solidFill>
                <a:latin typeface="Comic Sans MS" pitchFamily="66" charset="0"/>
              </a:rPr>
              <a:t> высшая форма развития сознания, благодаря которой человек способен осознавать себя , свою индивидуальность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/>
              <a:t>1) </a:t>
            </a:r>
            <a:r>
              <a:rPr lang="ru-RU" b="1" dirty="0" smtClean="0">
                <a:solidFill>
                  <a:srgbClr val="FF0000"/>
                </a:solidFill>
              </a:rPr>
              <a:t>рефлексия</a:t>
            </a:r>
            <a:r>
              <a:rPr lang="ru-RU" dirty="0" smtClean="0"/>
              <a:t> – мыслительный процесс, результатом которого является способность человека к анализу самого себя, своих действий;</a:t>
            </a:r>
          </a:p>
          <a:p>
            <a:pPr algn="just"/>
            <a:r>
              <a:rPr lang="ru-RU" dirty="0" smtClean="0"/>
              <a:t>2)</a:t>
            </a:r>
            <a:r>
              <a:rPr lang="ru-RU" b="1" dirty="0" smtClean="0">
                <a:solidFill>
                  <a:srgbClr val="FF0000"/>
                </a:solidFill>
              </a:rPr>
              <a:t>ретроспекция</a:t>
            </a:r>
            <a:r>
              <a:rPr lang="ru-RU" dirty="0" smtClean="0"/>
              <a:t> – способность человека анализировать прошлое для приобретения опыта и исключения повторения его (прошлого) ошибок в настоящем;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3) </a:t>
            </a:r>
            <a:r>
              <a:rPr lang="ru-RU" dirty="0" smtClean="0">
                <a:solidFill>
                  <a:srgbClr val="FF0000"/>
                </a:solidFill>
              </a:rPr>
              <a:t>антиципация </a:t>
            </a:r>
            <a:r>
              <a:rPr lang="ru-RU" dirty="0" smtClean="0"/>
              <a:t>– функция самосознания, отвечающая за способность к планированию человеком своих действий;</a:t>
            </a:r>
          </a:p>
          <a:p>
            <a:pPr algn="just"/>
            <a:r>
              <a:rPr lang="ru-RU" dirty="0" smtClean="0"/>
              <a:t>4) </a:t>
            </a:r>
            <a:r>
              <a:rPr lang="ru-RU" dirty="0" smtClean="0">
                <a:solidFill>
                  <a:srgbClr val="FF0000"/>
                </a:solidFill>
              </a:rPr>
              <a:t>самооценка</a:t>
            </a:r>
            <a:r>
              <a:rPr lang="ru-RU" b="1" dirty="0" smtClean="0"/>
              <a:t> </a:t>
            </a:r>
            <a:r>
              <a:rPr lang="ru-RU" dirty="0" smtClean="0"/>
              <a:t>– способность человека адекватно оценивать себя, свои возможности.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Comic Sans MS" pitchFamily="66" charset="0"/>
              </a:rPr>
              <a:t>Эдмунд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 err="1" smtClean="0">
                <a:latin typeface="Comic Sans MS" pitchFamily="66" charset="0"/>
              </a:rPr>
              <a:t>Гуссерль</a:t>
            </a:r>
            <a:r>
              <a:rPr lang="ru-RU" sz="2800" dirty="0" smtClean="0">
                <a:latin typeface="Comic Sans MS" pitchFamily="66" charset="0"/>
              </a:rPr>
              <a:t> (1859-1938гг</a:t>
            </a:r>
            <a:r>
              <a:rPr lang="ru-RU" sz="2800" dirty="0" smtClean="0">
                <a:latin typeface="Comic Sans MS" pitchFamily="66" charset="0"/>
              </a:rPr>
              <a:t>.) – автор понятия «рефлексия»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5" name="Содержимое 4" descr="Гусссс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59170" y="2679700"/>
            <a:ext cx="2656910" cy="3446463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Comic Sans MS" pitchFamily="66" charset="0"/>
              </a:rPr>
              <a:t>Рефлексия - 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это не наблюдение за сознанием извне, но видоизменение (модификация) сознания.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Язык</a:t>
            </a:r>
            <a:r>
              <a:rPr lang="ru-RU" sz="2800" dirty="0" smtClean="0">
                <a:latin typeface="Comic Sans MS" pitchFamily="66" charset="0"/>
              </a:rPr>
              <a:t>– это универсальное средство выражения содержания как индивидуального сознания, так и культурной традиции 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естественный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общепринятые формы повседневной коммуникации человека, определяемые культурой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искусственный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специализированные формы коммуникации, характер которых определяется профессиональной принадлежностью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Речь</a:t>
            </a:r>
            <a:r>
              <a:rPr lang="ru-RU" sz="2800" b="1" dirty="0" smtClean="0"/>
              <a:t> </a:t>
            </a:r>
            <a:r>
              <a:rPr lang="ru-RU" sz="2800" dirty="0" smtClean="0"/>
              <a:t>– это процесс общения, который осуществляется с помощью языка.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Язык </a:t>
            </a:r>
            <a:r>
              <a:rPr lang="ru-RU" sz="2800" dirty="0" smtClean="0"/>
              <a:t>– это средство осуществления общения.</a:t>
            </a:r>
            <a:endParaRPr lang="ru-RU" sz="2800" dirty="0"/>
          </a:p>
        </p:txBody>
      </p:sp>
      <p:pic>
        <p:nvPicPr>
          <p:cNvPr id="3" name="Рисунок 2" descr="08a5fa863614e4c0ecfe6509cd77bda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7632848" cy="453650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Comic Sans MS" pitchFamily="66" charset="0"/>
              </a:rPr>
              <a:t>«Проблема </a:t>
            </a: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сознания и познания </a:t>
            </a:r>
            <a:r>
              <a:rPr lang="ru-RU" b="1" dirty="0">
                <a:solidFill>
                  <a:schemeClr val="bg1"/>
                </a:solidFill>
                <a:latin typeface="Comic Sans MS" pitchFamily="66" charset="0"/>
              </a:rPr>
              <a:t>в философии</a:t>
            </a: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».</a:t>
            </a:r>
            <a:b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Часть Вторая.</a:t>
            </a:r>
            <a:r>
              <a:rPr lang="ru-RU" dirty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Comic Sans MS" pitchFamily="66" charset="0"/>
              </a:rPr>
            </a:b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2840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Познание </a:t>
            </a:r>
            <a:r>
              <a:rPr lang="ru" dirty="0" smtClean="0">
                <a:latin typeface="Comic Sans MS" pitchFamily="66" charset="0"/>
                <a:cs typeface="Times New Roman" pitchFamily="18" charset="0"/>
              </a:rPr>
              <a:t>–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это целенаправленная разумная  деятельность индивида, главной задачей которой является установление истины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Истина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" dirty="0" smtClean="0">
                <a:latin typeface="Comic Sans MS" pitchFamily="66" charset="0"/>
                <a:cs typeface="Times New Roman" pitchFamily="18" charset="0"/>
              </a:rPr>
              <a:t>–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результат познавательной активности  человека, проявляющийся в адекватном отражении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действительности.</a:t>
            </a:r>
          </a:p>
          <a:p>
            <a:pPr lvl="0"/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Главный способ проверки истины –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практика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(материальная, чувственно- предметная деятельность, в которой человек преобразует окружающий мир в соответствии со своими целями).</a:t>
            </a:r>
          </a:p>
          <a:p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Два основных вида истины:</a:t>
            </a:r>
            <a:br>
              <a:rPr lang="ru-RU" dirty="0" smtClean="0">
                <a:latin typeface="Comic Sans MS" pitchFamily="66" charset="0"/>
                <a:cs typeface="Times New Roman" pitchFamily="18" charset="0"/>
              </a:rPr>
            </a:br>
            <a:endParaRPr lang="ru-RU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абсолютная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вид знаний, чей научный характер неопровержим и несомненен;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относительная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вид знаний, чей истинный характер зависит от целого ряда факторов (условия, время и обстоятельства получения этой истины).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Что первично - бытие или сознание?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Идеализм:</a:t>
            </a:r>
            <a:r>
              <a:rPr lang="ru-RU" sz="3200" dirty="0" smtClean="0">
                <a:latin typeface="Comic Sans MS" pitchFamily="66" charset="0"/>
              </a:rPr>
              <a:t> сознание определяет бытие (Платон, Пифагор, Кант, Гегель)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Материализм: </a:t>
            </a:r>
            <a:r>
              <a:rPr lang="ru-RU" sz="3200" dirty="0" smtClean="0">
                <a:latin typeface="Comic Sans MS" pitchFamily="66" charset="0"/>
              </a:rPr>
              <a:t>бытие определяет сознание (Аристотель, Гоббс, Маркс, Энгельс)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3717032"/>
            <a:ext cx="15841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Познание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5157192"/>
            <a:ext cx="16561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Отражение</a:t>
            </a:r>
            <a:endParaRPr lang="ru-RU" dirty="0">
              <a:latin typeface="Comic Sans MS" pitchFamily="66" charset="0"/>
            </a:endParaRPr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10800000" flipH="1">
            <a:off x="2555776" y="3933056"/>
            <a:ext cx="914400" cy="9144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755576" y="4509120"/>
            <a:ext cx="1728192" cy="7703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Г</a:t>
            </a:r>
            <a:r>
              <a:rPr lang="ru-RU" dirty="0" smtClean="0">
                <a:latin typeface="Comic Sans MS" pitchFamily="66" charset="0"/>
              </a:rPr>
              <a:t>ностицизм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99592" y="2420888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Агностицизм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228184" y="2060848"/>
            <a:ext cx="194421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Скептицизм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88224" y="4581128"/>
            <a:ext cx="15841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Солипсизм</a:t>
            </a:r>
            <a:endParaRPr lang="ru-RU" dirty="0">
              <a:latin typeface="Comic Sans MS" pitchFamily="66" charset="0"/>
            </a:endParaRPr>
          </a:p>
        </p:txBody>
      </p:sp>
      <p:cxnSp>
        <p:nvCxnSpPr>
          <p:cNvPr id="32" name="Соединительная линия уступом 31"/>
          <p:cNvCxnSpPr/>
          <p:nvPr/>
        </p:nvCxnSpPr>
        <p:spPr>
          <a:xfrm flipV="1">
            <a:off x="5220072" y="2708920"/>
            <a:ext cx="914400" cy="9144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Соединительная линия уступом 38"/>
          <p:cNvCxnSpPr/>
          <p:nvPr/>
        </p:nvCxnSpPr>
        <p:spPr>
          <a:xfrm>
            <a:off x="5220072" y="3933056"/>
            <a:ext cx="1224136" cy="93610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>
            <a:endCxn id="4" idx="1"/>
          </p:cNvCxnSpPr>
          <p:nvPr/>
        </p:nvCxnSpPr>
        <p:spPr>
          <a:xfrm rot="16200000" flipH="1">
            <a:off x="2735796" y="3248980"/>
            <a:ext cx="1008112" cy="936104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трелка вверх 46"/>
          <p:cNvSpPr/>
          <p:nvPr/>
        </p:nvSpPr>
        <p:spPr>
          <a:xfrm>
            <a:off x="4355976" y="3068960"/>
            <a:ext cx="340616" cy="72008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779912" y="2420888"/>
            <a:ext cx="144016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omic Sans MS" pitchFamily="66" charset="0"/>
              </a:rPr>
              <a:t>Истина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9" name="Стрелка вниз 48"/>
          <p:cNvSpPr/>
          <p:nvPr/>
        </p:nvSpPr>
        <p:spPr>
          <a:xfrm>
            <a:off x="4283968" y="4581128"/>
            <a:ext cx="360040" cy="8640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Элементы процесса познания</a:t>
            </a: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Субъект</a:t>
            </a:r>
          </a:p>
          <a:p>
            <a:endParaRPr lang="ru-RU" sz="32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ru-RU" sz="32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Интерес</a:t>
            </a:r>
            <a:endParaRPr lang="ru-RU" sz="3200" dirty="0" smtClean="0">
              <a:latin typeface="Comic Sans MS" pitchFamily="66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endParaRPr lang="ru-RU" sz="34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ru-RU" sz="3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Объект</a:t>
            </a:r>
          </a:p>
          <a:p>
            <a:endParaRPr lang="ru-RU" sz="3400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endParaRPr lang="ru-RU" sz="3400" dirty="0" smtClean="0">
              <a:latin typeface="Comic Sans MS" pitchFamily="66" charset="0"/>
              <a:cs typeface="Times New Roman" pitchFamily="18" charset="0"/>
            </a:endParaRPr>
          </a:p>
          <a:p>
            <a:r>
              <a:rPr lang="ru-RU" sz="3400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Цель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Негативные явления познавательного </a:t>
            </a:r>
            <a:r>
              <a:rPr lang="ru-RU" dirty="0" smtClean="0">
                <a:latin typeface="Comic Sans MS" pitchFamily="66" charset="0"/>
              </a:rPr>
              <a:t>процесса: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Ложь</a:t>
            </a:r>
          </a:p>
          <a:p>
            <a:pPr marL="0" indent="0" algn="just"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Заблуждение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Дезинформация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Гносеология в античной философии:</a:t>
            </a:r>
            <a:endParaRPr lang="ru-RU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b="1" i="1" dirty="0" smtClean="0">
                <a:solidFill>
                  <a:srgbClr val="FF0000"/>
                </a:solidFill>
              </a:rPr>
              <a:t>Сократ</a:t>
            </a:r>
            <a:r>
              <a:rPr lang="ru-RU" dirty="0" smtClean="0"/>
              <a:t>: истина как результат диалектического спора (метод </a:t>
            </a:r>
            <a:r>
              <a:rPr lang="ru-RU" dirty="0" err="1" smtClean="0"/>
              <a:t>майевтики</a:t>
            </a:r>
            <a:r>
              <a:rPr lang="ru-RU" dirty="0" smtClean="0"/>
              <a:t>)</a:t>
            </a:r>
          </a:p>
          <a:p>
            <a:r>
              <a:rPr lang="ru-RU" dirty="0" smtClean="0"/>
              <a:t>2. </a:t>
            </a:r>
            <a:r>
              <a:rPr lang="ru-RU" b="1" i="1" dirty="0" smtClean="0">
                <a:solidFill>
                  <a:srgbClr val="FF0000"/>
                </a:solidFill>
              </a:rPr>
              <a:t>Платон</a:t>
            </a:r>
            <a:r>
              <a:rPr lang="ru-RU" b="1" i="1" u="sng" dirty="0" smtClean="0"/>
              <a:t>: </a:t>
            </a:r>
            <a:r>
              <a:rPr lang="ru-RU" dirty="0" smtClean="0"/>
              <a:t> процесс познания диалектичен потому, что может содержать в себе и </a:t>
            </a:r>
            <a:r>
              <a:rPr lang="ru-RU" b="1" dirty="0" smtClean="0"/>
              <a:t>мнение</a:t>
            </a:r>
            <a:r>
              <a:rPr lang="ru-RU" dirty="0" smtClean="0"/>
              <a:t>(недостоверные, субъективные представления) и </a:t>
            </a:r>
            <a:r>
              <a:rPr lang="ru-RU" b="1" dirty="0" smtClean="0"/>
              <a:t>достоверное знание </a:t>
            </a:r>
            <a:r>
              <a:rPr lang="ru-RU" dirty="0" smtClean="0"/>
              <a:t>(сущность вещей)</a:t>
            </a:r>
          </a:p>
          <a:p>
            <a:r>
              <a:rPr lang="ru-RU" dirty="0" smtClean="0"/>
              <a:t>3.</a:t>
            </a:r>
            <a:r>
              <a:rPr lang="ru-RU" b="1" i="1" u="sng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Аристотель: </a:t>
            </a:r>
            <a:r>
              <a:rPr lang="ru-RU" dirty="0" smtClean="0"/>
              <a:t>создал логику (науку о законах мышления) как инструмент познания. </a:t>
            </a:r>
            <a:endParaRPr lang="ru-RU" dirty="0" smtClean="0"/>
          </a:p>
          <a:p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Пифагор: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главным инструментом познания считал точные науки; истину видел как одно из проявлений гармонии.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Comic Sans MS" pitchFamily="66" charset="0"/>
              </a:rPr>
              <a:t>Гносеология Средневековья</a:t>
            </a:r>
            <a:endParaRPr lang="ru-RU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Преобладали </a:t>
            </a:r>
            <a:r>
              <a:rPr lang="ru-RU" dirty="0" smtClean="0">
                <a:solidFill>
                  <a:srgbClr val="FF0000"/>
                </a:solidFill>
              </a:rPr>
              <a:t>два </a:t>
            </a:r>
            <a:r>
              <a:rPr lang="ru-RU" dirty="0" smtClean="0">
                <a:solidFill>
                  <a:srgbClr val="FF0000"/>
                </a:solidFill>
              </a:rPr>
              <a:t>взгляда </a:t>
            </a:r>
            <a:r>
              <a:rPr lang="ru-RU" dirty="0" smtClean="0"/>
              <a:t>на проблему познания:</a:t>
            </a:r>
          </a:p>
          <a:p>
            <a:pPr>
              <a:buNone/>
            </a:pPr>
            <a:r>
              <a:rPr lang="ru-RU" dirty="0" smtClean="0"/>
              <a:t>1) вера основа познания мира (Августин Блаженный, </a:t>
            </a:r>
            <a:r>
              <a:rPr lang="ru-RU" dirty="0" smtClean="0">
                <a:solidFill>
                  <a:srgbClr val="FF0000"/>
                </a:solidFill>
              </a:rPr>
              <a:t>патристика</a:t>
            </a:r>
            <a:r>
              <a:rPr lang="ru-RU" dirty="0" smtClean="0"/>
              <a:t>);</a:t>
            </a:r>
          </a:p>
          <a:p>
            <a:pPr>
              <a:buNone/>
            </a:pPr>
            <a:r>
              <a:rPr lang="ru-RU" dirty="0" smtClean="0"/>
              <a:t>2) познание есть основа веры (Фома Аквинский, </a:t>
            </a:r>
            <a:r>
              <a:rPr lang="ru-RU" dirty="0" smtClean="0">
                <a:solidFill>
                  <a:srgbClr val="FF0000"/>
                </a:solidFill>
              </a:rPr>
              <a:t>схоластика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«Бритва Оккама» </a:t>
            </a:r>
            <a:r>
              <a:rPr lang="ru-RU" dirty="0" smtClean="0"/>
              <a:t>- принцип мышления, в соответствии с которым познание основано на исключении всей лишней информации, способной стать причиной заблуждений.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                   Уильям Оккам (1285-1347) :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«не умножай сущности сверх необходимости»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Оккам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36396" y="1935163"/>
            <a:ext cx="3671207" cy="4389437"/>
          </a:xfrm>
        </p:spPr>
      </p:pic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Ещё между двумя взглядами на проблему познания были противоречия: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Реализм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философское </a:t>
            </a:r>
            <a:r>
              <a:rPr lang="ru-RU" dirty="0" smtClean="0">
                <a:latin typeface="Comic Sans MS" pitchFamily="66" charset="0"/>
              </a:rPr>
              <a:t>учение, признающее познаваемость мира но, одновременно с этим, утверждающее что процесс познания мира носит незавершенный характер (абсолютная истина – идеал, который никогда не будет достигнут)  </a:t>
            </a:r>
          </a:p>
          <a:p>
            <a:endParaRPr lang="ru-RU" dirty="0"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Номинализм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философское </a:t>
            </a:r>
            <a:r>
              <a:rPr lang="ru-RU" dirty="0" smtClean="0">
                <a:latin typeface="Comic Sans MS" pitchFamily="66" charset="0"/>
              </a:rPr>
              <a:t>учение, признающее существование идей только в разуме индивида, что объясняет их относительный характер. 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        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</a:rPr>
              <a:t>Гносеология Возрождения</a:t>
            </a:r>
            <a:endParaRPr lang="ru-RU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сложилась под влиянием процесса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секуляризации;</a:t>
            </a:r>
          </a:p>
          <a:p>
            <a:pPr>
              <a:buNone/>
            </a:pPr>
            <a:r>
              <a:rPr lang="ru-RU" sz="2400" b="1" dirty="0" err="1" smtClean="0">
                <a:solidFill>
                  <a:srgbClr val="FF0000"/>
                </a:solidFill>
                <a:latin typeface="Comic Sans MS" pitchFamily="66" charset="0"/>
              </a:rPr>
              <a:t>studia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Comic Sans MS" pitchFamily="66" charset="0"/>
              </a:rPr>
              <a:t>humanitas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dirty="0" smtClean="0">
                <a:latin typeface="Comic Sans MS" pitchFamily="66" charset="0"/>
              </a:rPr>
              <a:t>(занятия, точнее, познания, человеческие)  -духовная, в том числе и познавательная, деятельность, не подконтрольная церкви ( от этого понятия производным стало слово – «гуманизм»); </a:t>
            </a:r>
          </a:p>
          <a:p>
            <a:pPr>
              <a:buNone/>
            </a:pPr>
            <a:r>
              <a:rPr lang="ru-RU" sz="2400" dirty="0" smtClean="0">
                <a:latin typeface="Comic Sans MS" pitchFamily="66" charset="0"/>
              </a:rPr>
              <a:t> утверждается концепция 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двойственной истины</a:t>
            </a:r>
            <a:r>
              <a:rPr lang="ru-RU" sz="2400" dirty="0" smtClean="0">
                <a:latin typeface="Comic Sans MS" pitchFamily="66" charset="0"/>
              </a:rPr>
              <a:t>, то есть признается различие истин веры  и истин разума.</a:t>
            </a:r>
            <a:endParaRPr lang="ru-RU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363272" cy="1068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Познание </a:t>
            </a:r>
            <a:r>
              <a:rPr lang="ru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–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 центральный объект философии периода </a:t>
            </a:r>
            <a:r>
              <a:rPr lang="ru-RU" sz="2800" b="1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Нового времени</a:t>
            </a:r>
            <a:r>
              <a:rPr lang="ru-RU" sz="2800" dirty="0" smtClean="0">
                <a:solidFill>
                  <a:schemeClr val="bg1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bg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Философы Нового времени создали оригинальные концепции, 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каждая из которых выделяла один основной инструмент познания человеком мира:</a:t>
            </a:r>
          </a:p>
          <a:p>
            <a:pPr marL="0" indent="0" algn="just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1.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	Рене Декарт – создатель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рационализма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 – считал, что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мир полностью познаваем при помощи разума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(гносеологический оптимизм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)</a:t>
            </a:r>
            <a:endParaRPr lang="ru-RU" dirty="0"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2.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	</a:t>
            </a:r>
            <a:r>
              <a:rPr lang="ru-RU" dirty="0" err="1">
                <a:latin typeface="Comic Sans MS" pitchFamily="66" charset="0"/>
                <a:cs typeface="Times New Roman" pitchFamily="18" charset="0"/>
              </a:rPr>
              <a:t>Фрэнсис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 Бэкон – создатель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эмпиризма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 – считал, что мир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частично познаваем при 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помощи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опыта (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гносеологический реализм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);</a:t>
            </a:r>
            <a:endParaRPr lang="ru-RU" dirty="0">
              <a:latin typeface="Comic Sans MS" pitchFamily="66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3.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	Джон Локк – основатель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сенсуализма</a:t>
            </a:r>
            <a:r>
              <a:rPr lang="ru-RU" dirty="0">
                <a:latin typeface="Comic Sans MS" pitchFamily="66" charset="0"/>
                <a:cs typeface="Times New Roman" pitchFamily="18" charset="0"/>
              </a:rPr>
              <a:t> - считал, что мир познаётся главным образом с помощью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чувств, основанных на восприятии мира через разум и чувство. </a:t>
            </a:r>
            <a:endParaRPr lang="ru-RU" dirty="0">
              <a:latin typeface="Comic Sans MS" pitchFamily="66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33281646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omic Sans MS" pitchFamily="66" charset="0"/>
              </a:rPr>
              <a:t>Теории познания в немецкой </a:t>
            </a:r>
            <a:r>
              <a:rPr lang="ru-RU" sz="3600" b="1" dirty="0" err="1" smtClean="0">
                <a:solidFill>
                  <a:schemeClr val="bg1"/>
                </a:solidFill>
                <a:latin typeface="Comic Sans MS" pitchFamily="66" charset="0"/>
              </a:rPr>
              <a:t>классич.философии</a:t>
            </a:r>
            <a:endParaRPr lang="ru-RU" sz="36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Гносеология И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Канта:</a:t>
            </a:r>
            <a:endParaRPr lang="ru-RU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</a:t>
            </a:r>
            <a:r>
              <a:rPr lang="ru-RU" sz="2400" dirty="0" smtClean="0">
                <a:latin typeface="Comic Sans MS" pitchFamily="66" charset="0"/>
              </a:rPr>
              <a:t>связал проблему познания с феноменом бытия человека;</a:t>
            </a:r>
          </a:p>
          <a:p>
            <a:pPr>
              <a:buNone/>
            </a:pPr>
            <a:r>
              <a:rPr lang="ru-RU" sz="2400" dirty="0" smtClean="0">
                <a:latin typeface="Comic Sans MS" pitchFamily="66" charset="0"/>
              </a:rPr>
              <a:t>2)разделял в вещах аспект </a:t>
            </a:r>
            <a:r>
              <a:rPr lang="ru-RU" sz="2200" b="1" dirty="0" smtClean="0">
                <a:solidFill>
                  <a:srgbClr val="FF0000"/>
                </a:solidFill>
                <a:latin typeface="Comic Sans MS" pitchFamily="66" charset="0"/>
              </a:rPr>
              <a:t>явлений</a:t>
            </a:r>
            <a:r>
              <a:rPr lang="ru-RU" sz="2200" dirty="0" smtClean="0">
                <a:latin typeface="Comic Sans MS" pitchFamily="66" charset="0"/>
              </a:rPr>
              <a:t> и аспект </a:t>
            </a:r>
            <a:r>
              <a:rPr lang="ru-RU" sz="2200" b="1" dirty="0" smtClean="0">
                <a:solidFill>
                  <a:srgbClr val="FF0000"/>
                </a:solidFill>
                <a:latin typeface="Comic Sans MS" pitchFamily="66" charset="0"/>
              </a:rPr>
              <a:t>сущности</a:t>
            </a:r>
            <a:r>
              <a:rPr lang="ru-RU" sz="2200" b="1" dirty="0" smtClean="0">
                <a:latin typeface="Comic Sans MS" pitchFamily="66" charset="0"/>
              </a:rPr>
              <a:t>;</a:t>
            </a:r>
          </a:p>
          <a:p>
            <a:pPr>
              <a:buNone/>
            </a:pPr>
            <a:r>
              <a:rPr lang="ru-RU" sz="2200" b="1" dirty="0" smtClean="0">
                <a:latin typeface="Comic Sans MS" pitchFamily="66" charset="0"/>
              </a:rPr>
              <a:t>3) </a:t>
            </a:r>
            <a:r>
              <a:rPr lang="ru-RU" sz="2200" dirty="0" smtClean="0">
                <a:latin typeface="Comic Sans MS" pitchFamily="66" charset="0"/>
              </a:rPr>
              <a:t>причины ограниченности разума-</a:t>
            </a:r>
            <a:r>
              <a:rPr lang="ru-RU" sz="2200" b="1" dirty="0" smtClean="0">
                <a:solidFill>
                  <a:srgbClr val="FF0000"/>
                </a:solidFill>
                <a:latin typeface="Comic Sans MS" pitchFamily="66" charset="0"/>
              </a:rPr>
              <a:t>антиномии</a:t>
            </a:r>
            <a:r>
              <a:rPr lang="ru-RU" sz="22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200" dirty="0" smtClean="0">
                <a:latin typeface="Comic Sans MS" pitchFamily="66" charset="0"/>
              </a:rPr>
              <a:t>(неразрешимые противоречия)</a:t>
            </a:r>
            <a:endParaRPr lang="ru-RU" sz="2200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Гносеология Г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Гегеля: </a:t>
            </a:r>
            <a:endParaRPr lang="ru-RU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познание связано с постижением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Абсолютной идеи </a:t>
            </a:r>
            <a:r>
              <a:rPr lang="ru-RU" dirty="0" smtClean="0">
                <a:latin typeface="Comic Sans MS" pitchFamily="66" charset="0"/>
              </a:rPr>
              <a:t>(высшая идеальная мировая субстанция);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познавательные способности человека ограниченны масштабами этой идеи.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Античность: </a:t>
            </a:r>
            <a:r>
              <a:rPr lang="ru-RU" b="1" dirty="0" smtClean="0">
                <a:solidFill>
                  <a:srgbClr val="FF0000"/>
                </a:solidFill>
              </a:rPr>
              <a:t>сознание</a:t>
            </a:r>
            <a:r>
              <a:rPr lang="ru-RU" dirty="0" smtClean="0"/>
              <a:t> – это </a:t>
            </a:r>
            <a:r>
              <a:rPr lang="ru-RU" dirty="0" smtClean="0">
                <a:solidFill>
                  <a:srgbClr val="FF0000"/>
                </a:solidFill>
              </a:rPr>
              <a:t>душа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Материалисты: душа и тело неотделимы</a:t>
            </a:r>
          </a:p>
          <a:p>
            <a:r>
              <a:rPr lang="ru-RU" dirty="0" smtClean="0"/>
              <a:t>Атомисты: душа состоит из мелких и крупных атомов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/>
              <a:t>Идеалисты: душа – это вечная идея, бессменная сущность, отделенная от тела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omic Sans MS" pitchFamily="66" charset="0"/>
              </a:rPr>
              <a:t>Теория познания в философии Маркса и Энгельса</a:t>
            </a:r>
            <a:endParaRPr lang="ru-RU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познание –</a:t>
            </a:r>
            <a:r>
              <a:rPr lang="ru-RU" dirty="0" smtClean="0">
                <a:latin typeface="Comic Sans MS" pitchFamily="66" charset="0"/>
              </a:rPr>
              <a:t> это социально обусловленный процесс;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познание неразрывно связано с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практикой</a:t>
            </a:r>
            <a:r>
              <a:rPr lang="ru-RU" dirty="0" smtClean="0">
                <a:latin typeface="Comic Sans MS" pitchFamily="66" charset="0"/>
              </a:rPr>
              <a:t> как способом проверки истины;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познание</a:t>
            </a:r>
            <a:r>
              <a:rPr lang="ru-RU" dirty="0" smtClean="0">
                <a:latin typeface="Comic Sans MS" pitchFamily="66" charset="0"/>
              </a:rPr>
              <a:t> – многоступенчатый процесс, включающий в себя в равной степени разум, чувства и опыт.</a:t>
            </a: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Comic Sans MS" pitchFamily="66" charset="0"/>
              </a:rPr>
              <a:t>Проблема познания в отечественной философии</a:t>
            </a: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Теория познания Н.Бердяева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одной из основных форм познавательной деятельности является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творчество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творчество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–</a:t>
            </a:r>
            <a:r>
              <a:rPr lang="ru-RU" dirty="0" smtClean="0">
                <a:latin typeface="Comic Sans MS" pitchFamily="66" charset="0"/>
              </a:rPr>
              <a:t> это не только способ познания, но и инструмент воздействия на окружающую реальность;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важным условием творчества является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свобода.</a:t>
            </a: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Теория познания В.Соловьёва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познание</a:t>
            </a:r>
            <a:r>
              <a:rPr lang="ru-RU" dirty="0" smtClean="0">
                <a:latin typeface="Comic Sans MS" pitchFamily="66" charset="0"/>
              </a:rPr>
              <a:t> возможно при условии взаимосвязи всех духовных способностей человека:  рациональности,  чувственности и интуиции;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2)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цель познания </a:t>
            </a:r>
            <a:r>
              <a:rPr lang="ru-RU" dirty="0" smtClean="0">
                <a:latin typeface="Comic Sans MS" pitchFamily="66" charset="0"/>
              </a:rPr>
              <a:t>- достижении «цельного знания», соединяющего в себе научное, философское и религиозно- мистическое;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</a:t>
            </a:r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познание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– один из смыслов жизни человека.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Проблема познания в отечественной философии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i="1" dirty="0" smtClean="0"/>
              <a:t>Николай Бердяев:</a:t>
            </a:r>
          </a:p>
          <a:p>
            <a:r>
              <a:rPr lang="ru-RU" dirty="0" smtClean="0"/>
              <a:t>1) </a:t>
            </a:r>
            <a:r>
              <a:rPr lang="ru-RU" sz="2200" dirty="0" smtClean="0"/>
              <a:t>одной из основных форм познавательной деятельности является </a:t>
            </a:r>
            <a:r>
              <a:rPr lang="ru-RU" sz="2200" b="1" dirty="0" smtClean="0"/>
              <a:t>творчество</a:t>
            </a:r>
            <a:r>
              <a:rPr lang="ru-RU" sz="2200" dirty="0" smtClean="0"/>
              <a:t>;</a:t>
            </a:r>
          </a:p>
          <a:p>
            <a:r>
              <a:rPr lang="ru-RU" sz="2200" dirty="0" smtClean="0"/>
              <a:t>2) </a:t>
            </a:r>
            <a:r>
              <a:rPr lang="ru-RU" sz="2200" b="1" dirty="0" smtClean="0"/>
              <a:t>творчество</a:t>
            </a:r>
            <a:r>
              <a:rPr lang="ru-RU" sz="2200" dirty="0" smtClean="0"/>
              <a:t> – это не только способ познания, но и инструмент воздействия на окружающую реальность;</a:t>
            </a:r>
          </a:p>
          <a:p>
            <a:r>
              <a:rPr lang="ru-RU" sz="2200" dirty="0" smtClean="0"/>
              <a:t>3) важным условием творчества является </a:t>
            </a:r>
            <a:r>
              <a:rPr lang="ru-RU" sz="2200" b="1" dirty="0" smtClean="0"/>
              <a:t>свобода.</a:t>
            </a:r>
            <a:endParaRPr lang="ru-RU" sz="2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i="1" dirty="0" smtClean="0"/>
              <a:t>Владимир Соловьев</a:t>
            </a:r>
          </a:p>
          <a:p>
            <a:r>
              <a:rPr lang="ru-RU" sz="2000" dirty="0" smtClean="0"/>
              <a:t>1) </a:t>
            </a:r>
            <a:r>
              <a:rPr lang="ru-RU" sz="2000" b="1" dirty="0" smtClean="0"/>
              <a:t>познание</a:t>
            </a:r>
            <a:r>
              <a:rPr lang="ru-RU" sz="2000" dirty="0" smtClean="0"/>
              <a:t> возможно при условии взаимосвязи всех духовных способностей человека:  рациональности,  чувственности и интуиции;</a:t>
            </a:r>
          </a:p>
          <a:p>
            <a:r>
              <a:rPr lang="ru-RU" sz="2000" dirty="0" smtClean="0"/>
              <a:t>2) </a:t>
            </a:r>
            <a:r>
              <a:rPr lang="ru-RU" sz="2000" b="1" dirty="0" smtClean="0"/>
              <a:t>цель познания </a:t>
            </a:r>
            <a:r>
              <a:rPr lang="ru-RU" sz="2000" dirty="0" smtClean="0"/>
              <a:t>- достижении «цельного знания», соединяющего в себе научное, философское и религиозно- мистическое;</a:t>
            </a:r>
          </a:p>
          <a:p>
            <a:r>
              <a:rPr lang="ru-RU" sz="2000" dirty="0" smtClean="0"/>
              <a:t>3) </a:t>
            </a:r>
            <a:r>
              <a:rPr lang="ru-RU" sz="2000" b="1" dirty="0" smtClean="0"/>
              <a:t>познание</a:t>
            </a:r>
            <a:r>
              <a:rPr lang="ru-RU" sz="2000" dirty="0" smtClean="0"/>
              <a:t> – один из смыслов жизни человека.</a:t>
            </a:r>
            <a:endParaRPr lang="ru-RU" sz="2000" dirty="0"/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Эдмунд</a:t>
            </a:r>
            <a:r>
              <a:rPr lang="ru-RU" dirty="0" smtClean="0"/>
              <a:t> </a:t>
            </a:r>
            <a:r>
              <a:rPr lang="ru-RU" dirty="0" err="1" smtClean="0"/>
              <a:t>Гуссерль</a:t>
            </a:r>
            <a:r>
              <a:rPr lang="ru-RU" dirty="0" smtClean="0"/>
              <a:t> (1859-1938гг.)</a:t>
            </a:r>
            <a:endParaRPr lang="ru-RU" dirty="0"/>
          </a:p>
        </p:txBody>
      </p:sp>
      <p:pic>
        <p:nvPicPr>
          <p:cNvPr id="5" name="Содержимое 4" descr="Гусссс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59170" y="2679700"/>
            <a:ext cx="2656910" cy="3446463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Рефлексия -  </a:t>
            </a:r>
            <a:r>
              <a:rPr lang="ru-RU" dirty="0" smtClean="0">
                <a:solidFill>
                  <a:schemeClr val="tx1"/>
                </a:solidFill>
              </a:rPr>
              <a:t>это не наблюдение за сознанием извне, но видоизменение (модификация) сознания.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Comic Sans MS" pitchFamily="66" charset="0"/>
              </a:rPr>
              <a:t>проблема сознания в философии является универсальной, т.к. затрагивает все аспекты человеческого бытия;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Comic Sans MS" pitchFamily="66" charset="0"/>
              </a:rPr>
              <a:t>междисциплинарный характер проблемы сознания обусловлен тем, что сложная структура данного феномена не позволяет полностью исследовать его методами одной науки;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Comic Sans MS" pitchFamily="66" charset="0"/>
              </a:rPr>
              <a:t>сознание непосредственно связано с мышлением и речью человека;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latin typeface="Comic Sans MS" pitchFamily="66" charset="0"/>
              </a:rPr>
              <a:t>ошибочно отождествлять сознание и мышление: в процессе познания осознание объекта или явления предшествует его осмыслению.</a:t>
            </a:r>
          </a:p>
          <a:p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Comic Sans MS" pitchFamily="66" charset="0"/>
              </a:rPr>
              <a:t>Выводы по лекции. Часть первая</a:t>
            </a:r>
            <a:endParaRPr lang="ru-RU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1. Философия сознания в образах и понятиях .Коллективная монография. – Барнаул, 2015 (Гл. 1\1.2. «Проблема сознания в европейской философии»)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2. Миронов В.В. Философия. Учебник для вузов. М.: 2005 (Раздел Четвёртый Глава третья)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3. Куликова О.Б. Философия познания: анализ основных проблем. Общая характеристика методов научного познания. Иваново, 2009.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4.Анкин Д.В. Теория познания. Учебное пособие. Екатеринбург, 2019.</a:t>
            </a:r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  <a:latin typeface="Comic Sans MS" pitchFamily="66" charset="0"/>
              </a:rPr>
              <a:t>Внимание</a:t>
            </a:r>
            <a:r>
              <a:rPr lang="ru-RU" sz="1800" dirty="0" smtClean="0">
                <a:latin typeface="Comic Sans MS" pitchFamily="66" charset="0"/>
              </a:rPr>
              <a:t>: все указанные учебники есть в Интернете в открытом доступе.</a:t>
            </a:r>
          </a:p>
          <a:p>
            <a:pPr>
              <a:buNone/>
            </a:pPr>
            <a:endParaRPr lang="ru-RU" sz="1800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Comic Sans MS" pitchFamily="66" charset="0"/>
              </a:rPr>
              <a:t>Рекомендуемая литература: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360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1.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проблема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познания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является одной из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ключевых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для  философии, её изучает специальный раздел этой науки –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гносеология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0" lvl="0" indent="360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	2. главной целью познания является установление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истины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, которая, в свою очередь, может быть проверена с помощью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практики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; среди форм практики выделяют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научную деятельность и творчество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человека;</a:t>
            </a:r>
          </a:p>
          <a:p>
            <a:pPr marL="0" lvl="0" indent="360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	3.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заблуждение и ложь 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являются органической частью процесса познания, без которой невозможно было бы установление истины;</a:t>
            </a:r>
          </a:p>
          <a:p>
            <a:pPr marL="0" lvl="0" indent="360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	4. крайней формой лжи является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дезинформация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0" lvl="0" indent="36000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	5. в процессе отделения лжи от истины в научном познании используются </a:t>
            </a:r>
            <a:r>
              <a:rPr lang="ru-RU" b="1" dirty="0" smtClean="0">
                <a:latin typeface="Comic Sans MS" pitchFamily="66" charset="0"/>
                <a:cs typeface="Times New Roman" pitchFamily="18" charset="0"/>
              </a:rPr>
              <a:t>четыре основных принципа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: принцип конкретности, принцип верификации, принцип </a:t>
            </a:r>
            <a:r>
              <a:rPr lang="ru-RU" dirty="0" err="1" smtClean="0">
                <a:latin typeface="Comic Sans MS" pitchFamily="66" charset="0"/>
                <a:cs typeface="Times New Roman" pitchFamily="18" charset="0"/>
              </a:rPr>
              <a:t>фальсифицируемости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Comic Sans MS" pitchFamily="66" charset="0"/>
                <a:cs typeface="Times New Roman" pitchFamily="18" charset="0"/>
              </a:rPr>
              <a:t>принцип</a:t>
            </a:r>
            <a:r>
              <a:rPr lang="ru-RU" dirty="0" smtClean="0">
                <a:latin typeface="Comic Sans MS" pitchFamily="66" charset="0"/>
                <a:cs typeface="Times New Roman" pitchFamily="18" charset="0"/>
              </a:rPr>
              <a:t> демаркации.</a:t>
            </a:r>
          </a:p>
          <a:p>
            <a:pPr marL="0" indent="0">
              <a:buNone/>
            </a:pPr>
            <a:endParaRPr lang="ru-RU" dirty="0" smtClean="0">
              <a:latin typeface="Comic Sans MS" pitchFamily="66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Выводы по лекции. Часть вторая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atin typeface="Comic Sans MS" pitchFamily="66" charset="0"/>
              </a:rPr>
              <a:t>Дункан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Макдугал</a:t>
            </a:r>
            <a:r>
              <a:rPr lang="ru-RU" dirty="0" smtClean="0">
                <a:latin typeface="Comic Sans MS" pitchFamily="66" charset="0"/>
              </a:rPr>
              <a:t> (1866-1920гг.)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5" name="Содержимое 4" descr="ДокМАк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676275" y="2636912"/>
            <a:ext cx="3822700" cy="3456384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Американский медик и биолог. </a:t>
            </a:r>
          </a:p>
          <a:p>
            <a:r>
              <a:rPr lang="ru-RU" dirty="0" smtClean="0">
                <a:latin typeface="Comic Sans MS" pitchFamily="66" charset="0"/>
              </a:rPr>
              <a:t>В 1906 г. Предпринял ряд опытов с целью установить «вес души»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Новое время: появление понятия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сознание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Рене 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Декарт  </a:t>
            </a:r>
            <a:r>
              <a:rPr lang="ru-RU" sz="2000" dirty="0" smtClean="0">
                <a:latin typeface="Comic Sans MS" pitchFamily="66" charset="0"/>
              </a:rPr>
              <a:t>- популяризатор понятия </a:t>
            </a:r>
            <a:r>
              <a:rPr lang="ru-RU" sz="2000" dirty="0" smtClean="0">
                <a:latin typeface="Comic Sans MS" pitchFamily="66" charset="0"/>
              </a:rPr>
              <a:t>«сознание</a:t>
            </a:r>
            <a:r>
              <a:rPr lang="ru-RU" sz="2000" dirty="0" smtClean="0">
                <a:latin typeface="Comic Sans MS" pitchFamily="66" charset="0"/>
              </a:rPr>
              <a:t>» в науке;</a:t>
            </a:r>
          </a:p>
          <a:p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отождествляет его с мышлением.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Джон Локк: </a:t>
            </a:r>
            <a:r>
              <a:rPr lang="ru-RU" sz="2000" dirty="0" smtClean="0">
                <a:latin typeface="Comic Sans MS" pitchFamily="66" charset="0"/>
              </a:rPr>
              <a:t>сознание – это «чистая доска»</a:t>
            </a:r>
            <a:endParaRPr lang="ru-RU" sz="2000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rgbClr val="C00000"/>
                </a:solidFill>
                <a:latin typeface="Comic Sans MS" pitchFamily="66" charset="0"/>
              </a:rPr>
              <a:t>Фрэнсис</a:t>
            </a:r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 Бэкон</a:t>
            </a:r>
            <a:r>
              <a:rPr lang="ru-RU" sz="2000" dirty="0" smtClean="0">
                <a:latin typeface="Comic Sans MS" pitchFamily="66" charset="0"/>
              </a:rPr>
              <a:t>: сознание- результат опыта человека как основы познания </a:t>
            </a:r>
            <a:r>
              <a:rPr lang="ru-RU" sz="2000" dirty="0" smtClean="0">
                <a:latin typeface="Comic Sans MS" pitchFamily="66" charset="0"/>
              </a:rPr>
              <a:t>мира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Comic Sans MS" pitchFamily="66" charset="0"/>
              </a:rPr>
              <a:t>Томас Гоббс</a:t>
            </a:r>
            <a:r>
              <a:rPr lang="ru-RU" sz="2000" dirty="0" smtClean="0">
                <a:latin typeface="Comic Sans MS" pitchFamily="66" charset="0"/>
              </a:rPr>
              <a:t>: сознание  - это результат взаимодействия памяти и мышления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Comic Sans MS" pitchFamily="66" charset="0"/>
              </a:rPr>
              <a:t>Проблема сознания в немецкой классической философии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Comic Sans MS" pitchFamily="66" charset="0"/>
              </a:rPr>
              <a:t>Иммануил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 Кант говорил об обусловленности сознания моральными нормами;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Георг Гегель рассматривал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сознание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как «абсолютную силу, определяющую бытие человека»</a:t>
            </a:r>
          </a:p>
          <a:p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Иоганн Фихте критиковал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идею ограниченности сознания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 Канта (вещь  в себе)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Фридрих Шеллинг одним из первых исследовал проблему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самосознания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Людвиг Фейербах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исследовал различные формы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общественного сознания 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(два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уровня- обыденный 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и теоретический) с позиции </a:t>
            </a:r>
            <a:r>
              <a:rPr lang="ru-RU" sz="2000" dirty="0" err="1" smtClean="0">
                <a:solidFill>
                  <a:schemeClr val="tx1"/>
                </a:solidFill>
                <a:latin typeface="Comic Sans MS" pitchFamily="66" charset="0"/>
              </a:rPr>
              <a:t>антрополоигческого</a:t>
            </a:r>
            <a:r>
              <a:rPr lang="ru-RU" sz="2000" dirty="0" smtClean="0">
                <a:solidFill>
                  <a:schemeClr val="tx1"/>
                </a:solidFill>
                <a:latin typeface="Comic Sans MS" pitchFamily="66" charset="0"/>
              </a:rPr>
              <a:t> материализма</a:t>
            </a:r>
            <a:endParaRPr lang="ru-RU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omic Sans MS" pitchFamily="66" charset="0"/>
              </a:rPr>
              <a:t>В рамках философии сознание изучает: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Эдмунд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Comic Sans MS" pitchFamily="66" charset="0"/>
              </a:rPr>
              <a:t>Гуссерль</a:t>
            </a:r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 (1859-1938) – немецкий философ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7" name="Содержимое 6" descr="Гусс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755576" y="3284984"/>
            <a:ext cx="3675509" cy="3096344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Феноменология</a:t>
            </a:r>
            <a:r>
              <a:rPr lang="ru-RU" dirty="0" smtClean="0">
                <a:solidFill>
                  <a:schemeClr val="tx1"/>
                </a:solidFill>
              </a:rPr>
              <a:t> (нем. </a:t>
            </a:r>
            <a:r>
              <a:rPr lang="ru-RU" dirty="0" err="1" smtClean="0">
                <a:solidFill>
                  <a:schemeClr val="tx1"/>
                </a:solidFill>
              </a:rPr>
              <a:t>Phänomenologie</a:t>
            </a:r>
            <a:r>
              <a:rPr lang="ru-RU" dirty="0" smtClean="0">
                <a:solidFill>
                  <a:schemeClr val="tx1"/>
                </a:solidFill>
              </a:rPr>
              <a:t> — учение о феноменах) — направление в философии XX века, определявшее свою задачу как исследование  познающего сознания и выделение  его характерных черт.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1)</a:t>
            </a:r>
            <a:r>
              <a:rPr lang="ru-RU" dirty="0" err="1" smtClean="0">
                <a:latin typeface="Comic Sans MS" pitchFamily="66" charset="0"/>
              </a:rPr>
              <a:t>Гусерль</a:t>
            </a:r>
            <a:r>
              <a:rPr lang="ru-RU" dirty="0" smtClean="0">
                <a:latin typeface="Comic Sans MS" pitchFamily="66" charset="0"/>
              </a:rPr>
              <a:t> выделял </a:t>
            </a:r>
            <a:r>
              <a:rPr lang="ru-RU" dirty="0" err="1" smtClean="0">
                <a:solidFill>
                  <a:srgbClr val="FF0000"/>
                </a:solidFill>
                <a:latin typeface="Comic Sans MS" pitchFamily="66" charset="0"/>
              </a:rPr>
              <a:t>интенциональность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(направленность) как ключевое свойство сознания;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2)Объект восприятия сознания –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«жизненный мир» </a:t>
            </a:r>
            <a:r>
              <a:rPr lang="ru-RU" dirty="0" smtClean="0">
                <a:latin typeface="Comic Sans MS" pitchFamily="66" charset="0"/>
              </a:rPr>
              <a:t>(повседневное существование человека);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3) Развитие сознания – результат перехода от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doxa</a:t>
            </a:r>
            <a:r>
              <a:rPr lang="ru-RU" dirty="0" smtClean="0">
                <a:latin typeface="Comic Sans MS" pitchFamily="66" charset="0"/>
              </a:rPr>
              <a:t> (мнение)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к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theoria</a:t>
            </a:r>
            <a:r>
              <a:rPr lang="ru-RU" dirty="0" smtClean="0">
                <a:latin typeface="Comic Sans MS" pitchFamily="66" charset="0"/>
              </a:rPr>
              <a:t> (научное знание).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Феноменология </a:t>
            </a:r>
            <a:r>
              <a:rPr lang="ru-RU" dirty="0" err="1" smtClean="0">
                <a:solidFill>
                  <a:srgbClr val="FF0000"/>
                </a:solidFill>
                <a:latin typeface="Comic Sans MS" pitchFamily="66" charset="0"/>
              </a:rPr>
              <a:t>Гуссерля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Сознание </a:t>
            </a:r>
            <a:r>
              <a:rPr lang="ru-RU" dirty="0" smtClean="0">
                <a:solidFill>
                  <a:schemeClr val="bg1"/>
                </a:solidFill>
                <a:latin typeface="Comic Sans MS" pitchFamily="66" charset="0"/>
              </a:rPr>
              <a:t>– это…</a:t>
            </a:r>
            <a:endParaRPr lang="ru-RU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2852936"/>
            <a:ext cx="7344816" cy="20621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omic Sans MS" pitchFamily="66" charset="0"/>
              </a:rPr>
              <a:t>… </a:t>
            </a:r>
            <a:r>
              <a:rPr lang="ru-RU" sz="3200" dirty="0" smtClean="0">
                <a:latin typeface="Comic Sans MS" pitchFamily="66" charset="0"/>
              </a:rPr>
              <a:t>сложная система механизмов и форм воспроизведения человеком действительности в виде идеальных образов.</a:t>
            </a:r>
            <a:endParaRPr lang="ru-RU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14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607</TotalTime>
  <Words>1469</Words>
  <Application>Microsoft Office PowerPoint</Application>
  <PresentationFormat>Экран (4:3)</PresentationFormat>
  <Paragraphs>177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Волна</vt:lpstr>
      <vt:lpstr>«Проблема сознания и познания в философии». Часть Первая. </vt:lpstr>
      <vt:lpstr>Что первично - бытие или сознание?</vt:lpstr>
      <vt:lpstr>Античность: сознание – это душа</vt:lpstr>
      <vt:lpstr>Дункан Макдугал (1866-1920гг.)</vt:lpstr>
      <vt:lpstr>Новое время: появление понятия сознание</vt:lpstr>
      <vt:lpstr>Проблема сознания в немецкой классической философии</vt:lpstr>
      <vt:lpstr>В рамках философии сознание изучает:</vt:lpstr>
      <vt:lpstr>Феноменология Гуссерля:</vt:lpstr>
      <vt:lpstr>Сознание – это…</vt:lpstr>
      <vt:lpstr>Три уровня сознания:</vt:lpstr>
      <vt:lpstr>Отражение – это</vt:lpstr>
      <vt:lpstr>Ключевые функции сознания:</vt:lpstr>
      <vt:lpstr>Самосознание – высшая форма развития сознания, благодаря которой человек способен осознавать себя , свою индивидуальность</vt:lpstr>
      <vt:lpstr>Эдмунд Гуссерль (1859-1938гг.) – автор понятия «рефлексия»</vt:lpstr>
      <vt:lpstr>Язык– это универсальное средство выражения содержания как индивидуального сознания, так и культурной традиции </vt:lpstr>
      <vt:lpstr>Речь – это процесс общения, который осуществляется с помощью языка. Язык – это средство осуществления общения.</vt:lpstr>
      <vt:lpstr>«Проблема сознания и познания в философии». Часть Вторая. </vt:lpstr>
      <vt:lpstr>Слайд 18</vt:lpstr>
      <vt:lpstr>Два основных вида истины: </vt:lpstr>
      <vt:lpstr>Слайд 20</vt:lpstr>
      <vt:lpstr>Элементы процесса познания</vt:lpstr>
      <vt:lpstr>Негативные явления познавательного процесса:</vt:lpstr>
      <vt:lpstr>Гносеология в античной философии:</vt:lpstr>
      <vt:lpstr> Гносеология Средневековья</vt:lpstr>
      <vt:lpstr>                   Уильям Оккам (1285-1347) :  «не умножай сущности сверх необходимости»</vt:lpstr>
      <vt:lpstr>Ещё между двумя взглядами на проблему познания были противоречия:</vt:lpstr>
      <vt:lpstr>        Гносеология Возрождения</vt:lpstr>
      <vt:lpstr>Познание – центральный объект философии периода Нового времени.</vt:lpstr>
      <vt:lpstr>Теории познания в немецкой классич.философии</vt:lpstr>
      <vt:lpstr>Теория познания в философии Маркса и Энгельса</vt:lpstr>
      <vt:lpstr>Проблема познания в отечественной философии</vt:lpstr>
      <vt:lpstr>Проблема познания в отечественной философии</vt:lpstr>
      <vt:lpstr>Эдмунд Гуссерль (1859-1938гг.)</vt:lpstr>
      <vt:lpstr>Выводы по лекции. Часть первая</vt:lpstr>
      <vt:lpstr>Рекомендуемая литература:</vt:lpstr>
      <vt:lpstr>Выводы по лекции. Часть вторая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 </dc:title>
  <dc:creator>acer</dc:creator>
  <cp:lastModifiedBy>Кафедра философии</cp:lastModifiedBy>
  <cp:revision>68</cp:revision>
  <dcterms:created xsi:type="dcterms:W3CDTF">2016-10-12T11:51:06Z</dcterms:created>
  <dcterms:modified xsi:type="dcterms:W3CDTF">2022-04-05T07:18:55Z</dcterms:modified>
</cp:coreProperties>
</file>